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4" r:id="rId1"/>
  </p:sldMasterIdLst>
  <p:sldIdLst>
    <p:sldId id="256" r:id="rId2"/>
    <p:sldId id="258" r:id="rId3"/>
    <p:sldId id="259" r:id="rId4"/>
    <p:sldId id="263" r:id="rId5"/>
    <p:sldId id="264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3C6D6-C746-4953-905A-71D8CBB68AAF}" type="datetimeFigureOut">
              <a:rPr lang="zh-TW" altLang="en-US" smtClean="0"/>
              <a:t>2020/10/15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CF546-E6CD-45F7-AFE9-1443ED9D21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9011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3C6D6-C746-4953-905A-71D8CBB68AAF}" type="datetimeFigureOut">
              <a:rPr lang="zh-TW" altLang="en-US" smtClean="0"/>
              <a:t>2020/10/15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CF546-E6CD-45F7-AFE9-1443ED9D21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78360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3C6D6-C746-4953-905A-71D8CBB68AAF}" type="datetimeFigureOut">
              <a:rPr lang="zh-TW" altLang="en-US" smtClean="0"/>
              <a:t>2020/10/15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CF546-E6CD-45F7-AFE9-1443ED9D214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762866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3C6D6-C746-4953-905A-71D8CBB68AAF}" type="datetimeFigureOut">
              <a:rPr lang="zh-TW" altLang="en-US" smtClean="0"/>
              <a:t>2020/10/15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CF546-E6CD-45F7-AFE9-1443ED9D21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72772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3C6D6-C746-4953-905A-71D8CBB68AAF}" type="datetimeFigureOut">
              <a:rPr lang="zh-TW" altLang="en-US" smtClean="0"/>
              <a:t>2020/10/15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CF546-E6CD-45F7-AFE9-1443ED9D214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771814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3C6D6-C746-4953-905A-71D8CBB68AAF}" type="datetimeFigureOut">
              <a:rPr lang="zh-TW" altLang="en-US" smtClean="0"/>
              <a:t>2020/10/15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CF546-E6CD-45F7-AFE9-1443ED9D21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392181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3C6D6-C746-4953-905A-71D8CBB68AAF}" type="datetimeFigureOut">
              <a:rPr lang="zh-TW" altLang="en-US" smtClean="0"/>
              <a:t>2020/10/15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CF546-E6CD-45F7-AFE9-1443ED9D21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17024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3C6D6-C746-4953-905A-71D8CBB68AAF}" type="datetimeFigureOut">
              <a:rPr lang="zh-TW" altLang="en-US" smtClean="0"/>
              <a:t>2020/10/15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CF546-E6CD-45F7-AFE9-1443ED9D21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68816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3C6D6-C746-4953-905A-71D8CBB68AAF}" type="datetimeFigureOut">
              <a:rPr lang="zh-TW" altLang="en-US" smtClean="0"/>
              <a:t>2020/10/15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CF546-E6CD-45F7-AFE9-1443ED9D21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98709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3C6D6-C746-4953-905A-71D8CBB68AAF}" type="datetimeFigureOut">
              <a:rPr lang="zh-TW" altLang="en-US" smtClean="0"/>
              <a:t>2020/10/15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CF546-E6CD-45F7-AFE9-1443ED9D21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63260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3C6D6-C746-4953-905A-71D8CBB68AAF}" type="datetimeFigureOut">
              <a:rPr lang="zh-TW" altLang="en-US" smtClean="0"/>
              <a:t>2020/10/15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CF546-E6CD-45F7-AFE9-1443ED9D21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080005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3C6D6-C746-4953-905A-71D8CBB68AAF}" type="datetimeFigureOut">
              <a:rPr lang="zh-TW" altLang="en-US" smtClean="0"/>
              <a:t>2020/10/15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CF546-E6CD-45F7-AFE9-1443ED9D21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17085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3C6D6-C746-4953-905A-71D8CBB68AAF}" type="datetimeFigureOut">
              <a:rPr lang="zh-TW" altLang="en-US" smtClean="0"/>
              <a:t>2020/10/15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CF546-E6CD-45F7-AFE9-1443ED9D21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75684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3C6D6-C746-4953-905A-71D8CBB68AAF}" type="datetimeFigureOut">
              <a:rPr lang="zh-TW" altLang="en-US" smtClean="0"/>
              <a:t>2020/10/15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CF546-E6CD-45F7-AFE9-1443ED9D21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19413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3C6D6-C746-4953-905A-71D8CBB68AAF}" type="datetimeFigureOut">
              <a:rPr lang="zh-TW" altLang="en-US" smtClean="0"/>
              <a:t>2020/10/15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CF546-E6CD-45F7-AFE9-1443ED9D21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1001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CF546-E6CD-45F7-AFE9-1443ED9D214F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3C6D6-C746-4953-905A-71D8CBB68AAF}" type="datetimeFigureOut">
              <a:rPr lang="zh-TW" altLang="en-US" smtClean="0"/>
              <a:t>2020/10/15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10846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53C6D6-C746-4953-905A-71D8CBB68AAF}" type="datetimeFigureOut">
              <a:rPr lang="zh-TW" altLang="en-US" smtClean="0"/>
              <a:t>2020/10/15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F4CF546-E6CD-45F7-AFE9-1443ED9D214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942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06" r:id="rId12"/>
    <p:sldLayoutId id="2147483707" r:id="rId13"/>
    <p:sldLayoutId id="2147483708" r:id="rId14"/>
    <p:sldLayoutId id="2147483709" r:id="rId15"/>
    <p:sldLayoutId id="214748371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85CD323-45FD-4B3D-9ED7-3C16AB1F174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/>
              <a:t>新增公告方式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1A94A2F2-5195-459E-A617-F315F614420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972638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DB1531C-1F49-49CD-A7BE-AF0D6FBA08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rgbClr val="FF0000"/>
                </a:solidFill>
              </a:rPr>
              <a:t>公告模組</a:t>
            </a:r>
            <a:br>
              <a:rPr lang="en-US" altLang="zh-TW" dirty="0">
                <a:solidFill>
                  <a:srgbClr val="FF0000"/>
                </a:solidFill>
              </a:rPr>
            </a:br>
            <a:r>
              <a:rPr lang="zh-TW" altLang="en-US" sz="2400" dirty="0">
                <a:solidFill>
                  <a:srgbClr val="FF0000"/>
                </a:solidFill>
              </a:rPr>
              <a:t>點選公告模組→點選要發的公告分類→新增</a:t>
            </a:r>
            <a:endParaRPr lang="zh-TW" altLang="en-US" dirty="0">
              <a:solidFill>
                <a:srgbClr val="FF0000"/>
              </a:solidFill>
            </a:endParaRP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478CD3FA-5948-4C6B-94B4-8BD31A9495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4" y="2013194"/>
            <a:ext cx="8864543" cy="3992609"/>
          </a:xfrm>
          <a:prstGeom prst="rect">
            <a:avLst/>
          </a:prstGeom>
        </p:spPr>
      </p:pic>
      <p:sp>
        <p:nvSpPr>
          <p:cNvPr id="5" name="矩形 4">
            <a:extLst>
              <a:ext uri="{FF2B5EF4-FFF2-40B4-BE49-F238E27FC236}">
                <a16:creationId xmlns:a16="http://schemas.microsoft.com/office/drawing/2014/main" id="{B3444A5F-8AC2-4F46-9863-8039A0BD76FE}"/>
              </a:ext>
            </a:extLst>
          </p:cNvPr>
          <p:cNvSpPr/>
          <p:nvPr/>
        </p:nvSpPr>
        <p:spPr>
          <a:xfrm>
            <a:off x="746620" y="3724712"/>
            <a:ext cx="998290" cy="40267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n>
                <a:solidFill>
                  <a:srgbClr val="FF0000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33029614-D264-4B41-9402-44E3DFEE8303}"/>
              </a:ext>
            </a:extLst>
          </p:cNvPr>
          <p:cNvSpPr/>
          <p:nvPr/>
        </p:nvSpPr>
        <p:spPr>
          <a:xfrm>
            <a:off x="2666901" y="4865615"/>
            <a:ext cx="998290" cy="40267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n>
                <a:solidFill>
                  <a:srgbClr val="FF0000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096A31CE-B34A-4614-BEB2-B2CB9A749DF9}"/>
              </a:ext>
            </a:extLst>
          </p:cNvPr>
          <p:cNvSpPr/>
          <p:nvPr/>
        </p:nvSpPr>
        <p:spPr>
          <a:xfrm>
            <a:off x="4814483" y="3322041"/>
            <a:ext cx="697084" cy="40267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n>
                <a:solidFill>
                  <a:srgbClr val="FF0000"/>
                </a:solidFill>
              </a:ln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48064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圖片 9">
            <a:extLst>
              <a:ext uri="{FF2B5EF4-FFF2-40B4-BE49-F238E27FC236}">
                <a16:creationId xmlns:a16="http://schemas.microsoft.com/office/drawing/2014/main" id="{C99B5C52-1070-4372-8F3F-F1F6961CF5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5796" y="1228024"/>
            <a:ext cx="8678486" cy="5020376"/>
          </a:xfrm>
          <a:prstGeom prst="rect">
            <a:avLst/>
          </a:prstGeom>
        </p:spPr>
      </p:pic>
      <p:sp>
        <p:nvSpPr>
          <p:cNvPr id="2" name="標題 1">
            <a:extLst>
              <a:ext uri="{FF2B5EF4-FFF2-40B4-BE49-F238E27FC236}">
                <a16:creationId xmlns:a16="http://schemas.microsoft.com/office/drawing/2014/main" id="{962229C6-0FAF-4213-861E-1F3E680171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 dirty="0">
                <a:solidFill>
                  <a:srgbClr val="FF0000"/>
                </a:solidFill>
              </a:rPr>
              <a:t>新增公告</a:t>
            </a:r>
          </a:p>
        </p:txBody>
      </p:sp>
      <p:sp>
        <p:nvSpPr>
          <p:cNvPr id="4" name="文字方塊 3">
            <a:extLst>
              <a:ext uri="{FF2B5EF4-FFF2-40B4-BE49-F238E27FC236}">
                <a16:creationId xmlns:a16="http://schemas.microsoft.com/office/drawing/2014/main" id="{868BD4CE-8233-4C14-ACE8-97A1CE03D412}"/>
              </a:ext>
            </a:extLst>
          </p:cNvPr>
          <p:cNvSpPr txBox="1"/>
          <p:nvPr/>
        </p:nvSpPr>
        <p:spPr>
          <a:xfrm>
            <a:off x="1322092" y="2191268"/>
            <a:ext cx="16209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 b="1" dirty="0">
                <a:solidFill>
                  <a:srgbClr val="FF0000"/>
                </a:solidFill>
              </a:rPr>
              <a:t>打上公告標題名稱</a:t>
            </a:r>
          </a:p>
        </p:txBody>
      </p:sp>
      <p:sp>
        <p:nvSpPr>
          <p:cNvPr id="5" name="文字方塊 4">
            <a:extLst>
              <a:ext uri="{FF2B5EF4-FFF2-40B4-BE49-F238E27FC236}">
                <a16:creationId xmlns:a16="http://schemas.microsoft.com/office/drawing/2014/main" id="{E95C1906-1DD0-4E53-8ED0-2852AE18CB28}"/>
              </a:ext>
            </a:extLst>
          </p:cNvPr>
          <p:cNvSpPr txBox="1"/>
          <p:nvPr/>
        </p:nvSpPr>
        <p:spPr>
          <a:xfrm>
            <a:off x="1322092" y="2546918"/>
            <a:ext cx="12618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 b="1" dirty="0">
                <a:solidFill>
                  <a:srgbClr val="FF0000"/>
                </a:solidFill>
              </a:rPr>
              <a:t>可以不用輸入</a:t>
            </a: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067879DE-248C-4D77-AA43-F63F8BB661B5}"/>
              </a:ext>
            </a:extLst>
          </p:cNvPr>
          <p:cNvSpPr txBox="1"/>
          <p:nvPr/>
        </p:nvSpPr>
        <p:spPr>
          <a:xfrm>
            <a:off x="4848932" y="2532467"/>
            <a:ext cx="338746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 b="1" dirty="0">
                <a:solidFill>
                  <a:srgbClr val="FF0000"/>
                </a:solidFill>
              </a:rPr>
              <a:t>※</a:t>
            </a:r>
            <a:r>
              <a:rPr lang="zh-TW" altLang="en-US" sz="1400" b="1" dirty="0">
                <a:solidFill>
                  <a:srgbClr val="FF0000"/>
                </a:solidFill>
              </a:rPr>
              <a:t>如果有連結，打開公告會直接轉到連結</a:t>
            </a:r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739B4D83-496F-4A48-8F70-DA5A78616921}"/>
              </a:ext>
            </a:extLst>
          </p:cNvPr>
          <p:cNvSpPr txBox="1"/>
          <p:nvPr/>
        </p:nvSpPr>
        <p:spPr>
          <a:xfrm>
            <a:off x="746716" y="4182416"/>
            <a:ext cx="37737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 b="1" dirty="0">
                <a:solidFill>
                  <a:srgbClr val="FF0000"/>
                </a:solidFill>
              </a:rPr>
              <a:t>可以選純文字公告，直接打在上面即可</a:t>
            </a:r>
            <a:endParaRPr lang="en-US" altLang="zh-TW" sz="1400" b="1" dirty="0">
              <a:solidFill>
                <a:srgbClr val="FF0000"/>
              </a:solidFill>
            </a:endParaRPr>
          </a:p>
          <a:p>
            <a:r>
              <a:rPr lang="zh-TW" altLang="en-US" sz="1400" b="1" dirty="0">
                <a:solidFill>
                  <a:srgbClr val="FF0000"/>
                </a:solidFill>
              </a:rPr>
              <a:t>如果要有顏色、超連結，則選</a:t>
            </a:r>
            <a:r>
              <a:rPr lang="en-US" altLang="zh-TW" sz="1400" b="1" dirty="0">
                <a:solidFill>
                  <a:srgbClr val="FF0000"/>
                </a:solidFill>
              </a:rPr>
              <a:t>HTML</a:t>
            </a:r>
            <a:r>
              <a:rPr lang="zh-TW" altLang="en-US" sz="1400" b="1" dirty="0">
                <a:solidFill>
                  <a:srgbClr val="FF0000"/>
                </a:solidFill>
              </a:rPr>
              <a:t>編輯</a:t>
            </a:r>
            <a:r>
              <a:rPr lang="en-US" altLang="zh-TW" sz="1400" b="1" dirty="0">
                <a:solidFill>
                  <a:srgbClr val="FF0000"/>
                </a:solidFill>
              </a:rPr>
              <a:t>/</a:t>
            </a:r>
            <a:r>
              <a:rPr lang="zh-TW" altLang="en-US" sz="1400" b="1" dirty="0">
                <a:solidFill>
                  <a:srgbClr val="FF0000"/>
                </a:solidFill>
              </a:rPr>
              <a:t>預覽</a:t>
            </a: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EDB9FD46-F4BA-491C-B29B-B88BB19E24D0}"/>
              </a:ext>
            </a:extLst>
          </p:cNvPr>
          <p:cNvSpPr/>
          <p:nvPr/>
        </p:nvSpPr>
        <p:spPr>
          <a:xfrm>
            <a:off x="494213" y="3625430"/>
            <a:ext cx="2448836" cy="30777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n>
                <a:solidFill>
                  <a:srgbClr val="FF0000"/>
                </a:solidFill>
              </a:ln>
              <a:solidFill>
                <a:schemeClr val="tx1"/>
              </a:solidFill>
            </a:endParaRPr>
          </a:p>
        </p:txBody>
      </p:sp>
      <p:pic>
        <p:nvPicPr>
          <p:cNvPr id="12" name="圖片 11">
            <a:extLst>
              <a:ext uri="{FF2B5EF4-FFF2-40B4-BE49-F238E27FC236}">
                <a16:creationId xmlns:a16="http://schemas.microsoft.com/office/drawing/2014/main" id="{D9F37D11-72AF-4390-BB87-EFE8349C02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36398" y="4927601"/>
            <a:ext cx="2734057" cy="1695687"/>
          </a:xfrm>
          <a:prstGeom prst="rect">
            <a:avLst/>
          </a:prstGeom>
        </p:spPr>
      </p:pic>
      <p:sp>
        <p:nvSpPr>
          <p:cNvPr id="13" name="文字方塊 12">
            <a:extLst>
              <a:ext uri="{FF2B5EF4-FFF2-40B4-BE49-F238E27FC236}">
                <a16:creationId xmlns:a16="http://schemas.microsoft.com/office/drawing/2014/main" id="{AFB35F97-E9C7-48A8-9203-432F2A3FBA79}"/>
              </a:ext>
            </a:extLst>
          </p:cNvPr>
          <p:cNvSpPr txBox="1"/>
          <p:nvPr/>
        </p:nvSpPr>
        <p:spPr>
          <a:xfrm>
            <a:off x="6344207" y="4008798"/>
            <a:ext cx="1980029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sz="1400" b="1" dirty="0">
                <a:solidFill>
                  <a:srgbClr val="FF0000"/>
                </a:solidFill>
              </a:rPr>
              <a:t>+</a:t>
            </a:r>
            <a:r>
              <a:rPr lang="zh-TW" altLang="en-US" sz="1400" b="1" dirty="0">
                <a:solidFill>
                  <a:srgbClr val="FF0000"/>
                </a:solidFill>
              </a:rPr>
              <a:t>選擇所屬公告模組</a:t>
            </a:r>
            <a:endParaRPr lang="en-US" altLang="zh-TW" sz="1400" b="1" dirty="0">
              <a:solidFill>
                <a:srgbClr val="FF0000"/>
              </a:solidFill>
            </a:endParaRPr>
          </a:p>
          <a:p>
            <a:r>
              <a:rPr lang="zh-TW" altLang="en-US" sz="1400" b="1" dirty="0">
                <a:solidFill>
                  <a:srgbClr val="FF0000"/>
                </a:solidFill>
              </a:rPr>
              <a:t>可以選擇放在網頁哪些</a:t>
            </a:r>
            <a:endParaRPr lang="en-US" altLang="zh-TW" sz="1400" b="1" dirty="0">
              <a:solidFill>
                <a:srgbClr val="FF0000"/>
              </a:solidFill>
            </a:endParaRPr>
          </a:p>
          <a:p>
            <a:r>
              <a:rPr lang="zh-TW" altLang="en-US" sz="1400" b="1" dirty="0">
                <a:solidFill>
                  <a:srgbClr val="FF0000"/>
                </a:solidFill>
              </a:rPr>
              <a:t>公告底下</a:t>
            </a:r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DB1E7E22-DA6E-4FEF-B7BB-80279F559405}"/>
              </a:ext>
            </a:extLst>
          </p:cNvPr>
          <p:cNvSpPr/>
          <p:nvPr/>
        </p:nvSpPr>
        <p:spPr>
          <a:xfrm>
            <a:off x="8324235" y="4942495"/>
            <a:ext cx="2646219" cy="168079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n>
                <a:solidFill>
                  <a:srgbClr val="FF0000"/>
                </a:solidFill>
              </a:ln>
              <a:solidFill>
                <a:schemeClr val="tx1"/>
              </a:solidFill>
            </a:endParaRPr>
          </a:p>
        </p:txBody>
      </p:sp>
      <p:pic>
        <p:nvPicPr>
          <p:cNvPr id="3" name="圖片 2">
            <a:extLst>
              <a:ext uri="{FF2B5EF4-FFF2-40B4-BE49-F238E27FC236}">
                <a16:creationId xmlns:a16="http://schemas.microsoft.com/office/drawing/2014/main" id="{B3FA2671-A951-4077-94EE-4ED78E21744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45154" y="3048450"/>
            <a:ext cx="2727526" cy="1789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11227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>
            <a:extLst>
              <a:ext uri="{FF2B5EF4-FFF2-40B4-BE49-F238E27FC236}">
                <a16:creationId xmlns:a16="http://schemas.microsoft.com/office/drawing/2014/main" id="{B6480286-2EFB-4888-B5E7-E5385AD141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4" y="1309787"/>
            <a:ext cx="8573696" cy="4829849"/>
          </a:xfrm>
          <a:prstGeom prst="rect">
            <a:avLst/>
          </a:prstGeom>
        </p:spPr>
      </p:pic>
      <p:sp>
        <p:nvSpPr>
          <p:cNvPr id="2" name="標題 1">
            <a:extLst>
              <a:ext uri="{FF2B5EF4-FFF2-40B4-BE49-F238E27FC236}">
                <a16:creationId xmlns:a16="http://schemas.microsoft.com/office/drawing/2014/main" id="{0DB1531C-1F49-49CD-A7BE-AF0D6FBA08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rgbClr val="FF0000"/>
                </a:solidFill>
              </a:rPr>
              <a:t>新增圖訊圖檔</a:t>
            </a:r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B3444A5F-8AC2-4F46-9863-8039A0BD76FE}"/>
              </a:ext>
            </a:extLst>
          </p:cNvPr>
          <p:cNvSpPr/>
          <p:nvPr/>
        </p:nvSpPr>
        <p:spPr>
          <a:xfrm>
            <a:off x="746619" y="3833682"/>
            <a:ext cx="8355435" cy="13208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n>
                <a:solidFill>
                  <a:srgbClr val="FF0000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096A31CE-B34A-4614-BEB2-B2CB9A749DF9}"/>
              </a:ext>
            </a:extLst>
          </p:cNvPr>
          <p:cNvSpPr/>
          <p:nvPr/>
        </p:nvSpPr>
        <p:spPr>
          <a:xfrm>
            <a:off x="746620" y="2063693"/>
            <a:ext cx="6618914" cy="155196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n>
                <a:solidFill>
                  <a:srgbClr val="FF0000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8" name="文字方塊 7">
            <a:extLst>
              <a:ext uri="{FF2B5EF4-FFF2-40B4-BE49-F238E27FC236}">
                <a16:creationId xmlns:a16="http://schemas.microsoft.com/office/drawing/2014/main" id="{86FF4525-F20B-4551-BF9C-3B05C71D24A4}"/>
              </a:ext>
            </a:extLst>
          </p:cNvPr>
          <p:cNvSpPr txBox="1"/>
          <p:nvPr/>
        </p:nvSpPr>
        <p:spPr>
          <a:xfrm>
            <a:off x="2130491" y="2093714"/>
            <a:ext cx="25186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 b="1" dirty="0">
                <a:solidFill>
                  <a:srgbClr val="FF0000"/>
                </a:solidFill>
              </a:rPr>
              <a:t>首頁焦點顯示的圖片就是小圖</a:t>
            </a:r>
            <a:endParaRPr lang="en-US" altLang="zh-TW" sz="1400" b="1" dirty="0">
              <a:solidFill>
                <a:srgbClr val="FF0000"/>
              </a:solidFill>
            </a:endParaRPr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9F0BEA07-CC4E-4166-87E9-30AAC76404E0}"/>
              </a:ext>
            </a:extLst>
          </p:cNvPr>
          <p:cNvSpPr txBox="1"/>
          <p:nvPr/>
        </p:nvSpPr>
        <p:spPr>
          <a:xfrm>
            <a:off x="1537439" y="4304773"/>
            <a:ext cx="39549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 b="1" dirty="0">
                <a:solidFill>
                  <a:srgbClr val="FF0000"/>
                </a:solidFill>
              </a:rPr>
              <a:t>大圖是讓文章加入圖片的一種方式，放上圖片後</a:t>
            </a:r>
            <a:endParaRPr lang="en-US" altLang="zh-TW" sz="1400" b="1" dirty="0">
              <a:solidFill>
                <a:srgbClr val="FF0000"/>
              </a:solidFill>
            </a:endParaRPr>
          </a:p>
          <a:p>
            <a:r>
              <a:rPr lang="zh-TW" altLang="en-US" sz="1400" b="1" dirty="0">
                <a:solidFill>
                  <a:srgbClr val="FF0000"/>
                </a:solidFill>
              </a:rPr>
              <a:t>點選頁面佈局選擇呈現方式</a:t>
            </a:r>
            <a:r>
              <a:rPr lang="en-US" altLang="zh-TW" sz="1400" b="1" dirty="0">
                <a:solidFill>
                  <a:srgbClr val="FF0000"/>
                </a:solidFill>
              </a:rPr>
              <a:t>(</a:t>
            </a:r>
            <a:r>
              <a:rPr lang="zh-TW" altLang="en-US" sz="1400" b="1" dirty="0">
                <a:solidFill>
                  <a:srgbClr val="FF0000"/>
                </a:solidFill>
              </a:rPr>
              <a:t>下張投影片說明</a:t>
            </a:r>
            <a:r>
              <a:rPr lang="en-US" altLang="zh-TW" sz="1400" b="1" dirty="0">
                <a:solidFill>
                  <a:srgbClr val="FF0000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9317519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>
            <a:extLst>
              <a:ext uri="{FF2B5EF4-FFF2-40B4-BE49-F238E27FC236}">
                <a16:creationId xmlns:a16="http://schemas.microsoft.com/office/drawing/2014/main" id="{67B198FA-3686-4602-81E7-0736151971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8346" y="1270000"/>
            <a:ext cx="8554644" cy="4829849"/>
          </a:xfrm>
          <a:prstGeom prst="rect">
            <a:avLst/>
          </a:prstGeom>
        </p:spPr>
      </p:pic>
      <p:sp>
        <p:nvSpPr>
          <p:cNvPr id="2" name="標題 1">
            <a:extLst>
              <a:ext uri="{FF2B5EF4-FFF2-40B4-BE49-F238E27FC236}">
                <a16:creationId xmlns:a16="http://schemas.microsoft.com/office/drawing/2014/main" id="{0DB1531C-1F49-49CD-A7BE-AF0D6FBA08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rgbClr val="FF0000"/>
                </a:solidFill>
              </a:rPr>
              <a:t>公告圖片</a:t>
            </a:r>
            <a:r>
              <a:rPr lang="en-US" altLang="zh-TW" dirty="0">
                <a:solidFill>
                  <a:srgbClr val="FF0000"/>
                </a:solidFill>
              </a:rPr>
              <a:t>-</a:t>
            </a:r>
            <a:r>
              <a:rPr lang="zh-TW" altLang="en-US" dirty="0">
                <a:solidFill>
                  <a:srgbClr val="FF0000"/>
                </a:solidFill>
              </a:rPr>
              <a:t>頁面佈局</a:t>
            </a:r>
          </a:p>
        </p:txBody>
      </p:sp>
      <p:sp>
        <p:nvSpPr>
          <p:cNvPr id="11" name="矩形 10">
            <a:extLst>
              <a:ext uri="{FF2B5EF4-FFF2-40B4-BE49-F238E27FC236}">
                <a16:creationId xmlns:a16="http://schemas.microsoft.com/office/drawing/2014/main" id="{096A31CE-B34A-4614-BEB2-B2CB9A749DF9}"/>
              </a:ext>
            </a:extLst>
          </p:cNvPr>
          <p:cNvSpPr/>
          <p:nvPr/>
        </p:nvSpPr>
        <p:spPr>
          <a:xfrm>
            <a:off x="746619" y="2365375"/>
            <a:ext cx="7684317" cy="224857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n>
                <a:solidFill>
                  <a:srgbClr val="FF0000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9" name="文字方塊 8">
            <a:extLst>
              <a:ext uri="{FF2B5EF4-FFF2-40B4-BE49-F238E27FC236}">
                <a16:creationId xmlns:a16="http://schemas.microsoft.com/office/drawing/2014/main" id="{9F0BEA07-CC4E-4166-87E9-30AAC76404E0}"/>
              </a:ext>
            </a:extLst>
          </p:cNvPr>
          <p:cNvSpPr txBox="1"/>
          <p:nvPr/>
        </p:nvSpPr>
        <p:spPr>
          <a:xfrm>
            <a:off x="1914943" y="3491904"/>
            <a:ext cx="3595856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 b="1" dirty="0">
                <a:solidFill>
                  <a:srgbClr val="FF0000"/>
                </a:solidFill>
              </a:rPr>
              <a:t>一般常用的是最後四種佈局，</a:t>
            </a:r>
            <a:endParaRPr lang="en-US" altLang="zh-TW" sz="1400" b="1" dirty="0">
              <a:solidFill>
                <a:srgbClr val="FF0000"/>
              </a:solidFill>
            </a:endParaRPr>
          </a:p>
          <a:p>
            <a:r>
              <a:rPr lang="zh-TW" altLang="en-US" sz="1400" b="1" dirty="0">
                <a:solidFill>
                  <a:srgbClr val="FF0000"/>
                </a:solidFill>
              </a:rPr>
              <a:t>這一二種是放在公告前或後，</a:t>
            </a:r>
            <a:endParaRPr lang="en-US" altLang="zh-TW" sz="1400" b="1" dirty="0">
              <a:solidFill>
                <a:srgbClr val="FF0000"/>
              </a:solidFill>
            </a:endParaRPr>
          </a:p>
          <a:p>
            <a:r>
              <a:rPr lang="zh-TW" altLang="en-US" sz="1400" b="1" dirty="0">
                <a:solidFill>
                  <a:srgbClr val="FF0000"/>
                </a:solidFill>
              </a:rPr>
              <a:t>第三四種是放多張照片的時候方便切換預覽</a:t>
            </a:r>
            <a:endParaRPr lang="en-US" altLang="zh-TW" sz="1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10326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7C48486-1253-4E5A-9B9A-26E38CFB4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FF0000"/>
                </a:solidFill>
              </a:rPr>
              <a:t>發布總網</a:t>
            </a:r>
            <a:r>
              <a:rPr lang="en-US" altLang="zh-TW" dirty="0">
                <a:solidFill>
                  <a:srgbClr val="FF0000"/>
                </a:solidFill>
              </a:rPr>
              <a:t>_1</a:t>
            </a:r>
            <a:endParaRPr lang="zh-TW" altLang="en-US" dirty="0">
              <a:solidFill>
                <a:srgbClr val="FF0000"/>
              </a:solidFill>
            </a:endParaRPr>
          </a:p>
        </p:txBody>
      </p:sp>
      <p:pic>
        <p:nvPicPr>
          <p:cNvPr id="4" name="圖片 3">
            <a:extLst>
              <a:ext uri="{FF2B5EF4-FFF2-40B4-BE49-F238E27FC236}">
                <a16:creationId xmlns:a16="http://schemas.microsoft.com/office/drawing/2014/main" id="{48B632DC-AE8A-4AE0-9014-356EEE062B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8639" y="1528506"/>
            <a:ext cx="8640381" cy="4925112"/>
          </a:xfrm>
          <a:prstGeom prst="rect">
            <a:avLst/>
          </a:prstGeom>
        </p:spPr>
      </p:pic>
      <p:sp>
        <p:nvSpPr>
          <p:cNvPr id="5" name="矩形 4">
            <a:extLst>
              <a:ext uri="{FF2B5EF4-FFF2-40B4-BE49-F238E27FC236}">
                <a16:creationId xmlns:a16="http://schemas.microsoft.com/office/drawing/2014/main" id="{45AB5815-811F-4649-8616-53476CF469D4}"/>
              </a:ext>
            </a:extLst>
          </p:cNvPr>
          <p:cNvSpPr/>
          <p:nvPr/>
        </p:nvSpPr>
        <p:spPr>
          <a:xfrm>
            <a:off x="7255739" y="3500775"/>
            <a:ext cx="2676825" cy="71049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n>
                <a:solidFill>
                  <a:srgbClr val="FF0000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38CDD35D-774E-4EBF-BB2C-780D21E12E4A}"/>
              </a:ext>
            </a:extLst>
          </p:cNvPr>
          <p:cNvSpPr txBox="1"/>
          <p:nvPr/>
        </p:nvSpPr>
        <p:spPr>
          <a:xfrm>
            <a:off x="6852236" y="3192998"/>
            <a:ext cx="32367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 b="1" dirty="0">
                <a:solidFill>
                  <a:srgbClr val="FF0000"/>
                </a:solidFill>
              </a:rPr>
              <a:t>選擇總網，點選</a:t>
            </a:r>
            <a:r>
              <a:rPr lang="en-US" altLang="zh-TW" sz="1400" b="1" dirty="0">
                <a:solidFill>
                  <a:srgbClr val="FF0000"/>
                </a:solidFill>
              </a:rPr>
              <a:t>【</a:t>
            </a:r>
            <a:r>
              <a:rPr lang="zh-TW" altLang="en-US" sz="1400" b="1" dirty="0">
                <a:solidFill>
                  <a:srgbClr val="FF0000"/>
                </a:solidFill>
              </a:rPr>
              <a:t>選擇所屬總網分類</a:t>
            </a:r>
            <a:r>
              <a:rPr lang="en-US" altLang="zh-TW" sz="1400" b="1" dirty="0">
                <a:solidFill>
                  <a:srgbClr val="FF0000"/>
                </a:solidFill>
              </a:rPr>
              <a:t>】</a:t>
            </a:r>
            <a:endParaRPr lang="zh-TW" altLang="en-US" sz="1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5823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7C48486-1253-4E5A-9B9A-26E38CFB4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FF0000"/>
                </a:solidFill>
              </a:rPr>
              <a:t>發布總網</a:t>
            </a:r>
            <a:r>
              <a:rPr lang="en-US" altLang="zh-TW" dirty="0">
                <a:solidFill>
                  <a:srgbClr val="FF0000"/>
                </a:solidFill>
              </a:rPr>
              <a:t>_2</a:t>
            </a:r>
            <a:endParaRPr lang="zh-TW" altLang="en-US" dirty="0">
              <a:solidFill>
                <a:srgbClr val="FF0000"/>
              </a:solidFill>
            </a:endParaRPr>
          </a:p>
        </p:txBody>
      </p:sp>
      <p:pic>
        <p:nvPicPr>
          <p:cNvPr id="3" name="圖片 2">
            <a:extLst>
              <a:ext uri="{FF2B5EF4-FFF2-40B4-BE49-F238E27FC236}">
                <a16:creationId xmlns:a16="http://schemas.microsoft.com/office/drawing/2014/main" id="{7960D2C8-A12E-42F6-874E-343E975B3B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1016" y="1270000"/>
            <a:ext cx="6466753" cy="3657601"/>
          </a:xfrm>
          <a:prstGeom prst="rect">
            <a:avLst/>
          </a:prstGeom>
        </p:spPr>
      </p:pic>
      <p:pic>
        <p:nvPicPr>
          <p:cNvPr id="5" name="圖片 4">
            <a:extLst>
              <a:ext uri="{FF2B5EF4-FFF2-40B4-BE49-F238E27FC236}">
                <a16:creationId xmlns:a16="http://schemas.microsoft.com/office/drawing/2014/main" id="{B67CBFBA-3CF5-4D55-ACA3-1B6FDA6F90D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96670" y="4383370"/>
            <a:ext cx="2734057" cy="2000529"/>
          </a:xfrm>
          <a:prstGeom prst="rect">
            <a:avLst/>
          </a:prstGeom>
        </p:spPr>
      </p:pic>
      <p:sp>
        <p:nvSpPr>
          <p:cNvPr id="6" name="矩形 5">
            <a:extLst>
              <a:ext uri="{FF2B5EF4-FFF2-40B4-BE49-F238E27FC236}">
                <a16:creationId xmlns:a16="http://schemas.microsoft.com/office/drawing/2014/main" id="{3E7C9F83-A560-44E9-B845-BD7E6C62F942}"/>
              </a:ext>
            </a:extLst>
          </p:cNvPr>
          <p:cNvSpPr/>
          <p:nvPr/>
        </p:nvSpPr>
        <p:spPr>
          <a:xfrm>
            <a:off x="551017" y="1880301"/>
            <a:ext cx="992558" cy="165146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n>
                <a:solidFill>
                  <a:srgbClr val="FF0000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9" name="矩形 8">
            <a:extLst>
              <a:ext uri="{FF2B5EF4-FFF2-40B4-BE49-F238E27FC236}">
                <a16:creationId xmlns:a16="http://schemas.microsoft.com/office/drawing/2014/main" id="{70DC5CB6-328E-42D9-9193-F099FB2A1900}"/>
              </a:ext>
            </a:extLst>
          </p:cNvPr>
          <p:cNvSpPr/>
          <p:nvPr/>
        </p:nvSpPr>
        <p:spPr>
          <a:xfrm>
            <a:off x="7497101" y="4927601"/>
            <a:ext cx="2569687" cy="64268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ln>
                <a:solidFill>
                  <a:srgbClr val="FF0000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0" name="文字方塊 9">
            <a:extLst>
              <a:ext uri="{FF2B5EF4-FFF2-40B4-BE49-F238E27FC236}">
                <a16:creationId xmlns:a16="http://schemas.microsoft.com/office/drawing/2014/main" id="{37147B74-EE14-4EF7-BA92-736CA80EFC0D}"/>
              </a:ext>
            </a:extLst>
          </p:cNvPr>
          <p:cNvSpPr txBox="1"/>
          <p:nvPr/>
        </p:nvSpPr>
        <p:spPr>
          <a:xfrm>
            <a:off x="1607318" y="2283023"/>
            <a:ext cx="336823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 b="1" dirty="0">
                <a:solidFill>
                  <a:srgbClr val="FF0000"/>
                </a:solidFill>
              </a:rPr>
              <a:t>勾選要發在學校首頁的位置</a:t>
            </a:r>
            <a:br>
              <a:rPr lang="en-US" altLang="zh-TW" sz="1400" b="1" dirty="0">
                <a:solidFill>
                  <a:srgbClr val="FF0000"/>
                </a:solidFill>
              </a:rPr>
            </a:br>
            <a:r>
              <a:rPr lang="en-US" altLang="zh-TW" sz="1400" b="1" dirty="0">
                <a:solidFill>
                  <a:srgbClr val="FF0000"/>
                </a:solidFill>
              </a:rPr>
              <a:t>(</a:t>
            </a:r>
            <a:r>
              <a:rPr lang="zh-TW" altLang="en-US" sz="1400" b="1" dirty="0">
                <a:solidFill>
                  <a:srgbClr val="FF0000"/>
                </a:solidFill>
              </a:rPr>
              <a:t>以前的方式是發布資訊現在改到這發布</a:t>
            </a:r>
            <a:r>
              <a:rPr lang="en-US" altLang="zh-TW" sz="1400" b="1" dirty="0">
                <a:solidFill>
                  <a:srgbClr val="FF0000"/>
                </a:solidFill>
              </a:rPr>
              <a:t>)</a:t>
            </a:r>
            <a:endParaRPr lang="zh-TW" altLang="en-US" sz="1400" b="1" dirty="0">
              <a:solidFill>
                <a:srgbClr val="FF0000"/>
              </a:solidFill>
            </a:endParaRPr>
          </a:p>
        </p:txBody>
      </p:sp>
      <p:sp>
        <p:nvSpPr>
          <p:cNvPr id="11" name="文字方塊 10">
            <a:extLst>
              <a:ext uri="{FF2B5EF4-FFF2-40B4-BE49-F238E27FC236}">
                <a16:creationId xmlns:a16="http://schemas.microsoft.com/office/drawing/2014/main" id="{0D21995F-A201-4EF5-B54F-604ECD3E2DA2}"/>
              </a:ext>
            </a:extLst>
          </p:cNvPr>
          <p:cNvSpPr txBox="1"/>
          <p:nvPr/>
        </p:nvSpPr>
        <p:spPr>
          <a:xfrm>
            <a:off x="7627703" y="3822542"/>
            <a:ext cx="19800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 b="1" dirty="0">
                <a:solidFill>
                  <a:srgbClr val="FF0000"/>
                </a:solidFill>
              </a:rPr>
              <a:t>這樣就完成發布到</a:t>
            </a:r>
            <a:endParaRPr lang="en-US" altLang="zh-TW" sz="1400" b="1" dirty="0">
              <a:solidFill>
                <a:srgbClr val="FF0000"/>
              </a:solidFill>
            </a:endParaRPr>
          </a:p>
          <a:p>
            <a:r>
              <a:rPr lang="zh-TW" altLang="en-US" sz="1400" b="1" dirty="0">
                <a:solidFill>
                  <a:srgbClr val="FF0000"/>
                </a:solidFill>
              </a:rPr>
              <a:t>學校總網的公告和焦點</a:t>
            </a:r>
          </a:p>
        </p:txBody>
      </p:sp>
      <p:sp>
        <p:nvSpPr>
          <p:cNvPr id="12" name="文字方塊 11">
            <a:extLst>
              <a:ext uri="{FF2B5EF4-FFF2-40B4-BE49-F238E27FC236}">
                <a16:creationId xmlns:a16="http://schemas.microsoft.com/office/drawing/2014/main" id="{4A288D04-8F96-41DF-81EA-6A4120DBD1BD}"/>
              </a:ext>
            </a:extLst>
          </p:cNvPr>
          <p:cNvSpPr txBox="1"/>
          <p:nvPr/>
        </p:nvSpPr>
        <p:spPr>
          <a:xfrm>
            <a:off x="2275528" y="5014302"/>
            <a:ext cx="42210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dirty="0">
                <a:solidFill>
                  <a:srgbClr val="FF0000"/>
                </a:solidFill>
              </a:rPr>
              <a:t>※</a:t>
            </a:r>
            <a:r>
              <a:rPr lang="zh-TW" altLang="en-US" b="1" dirty="0">
                <a:solidFill>
                  <a:srgbClr val="FF0000"/>
                </a:solidFill>
              </a:rPr>
              <a:t>附註：</a:t>
            </a:r>
            <a:endParaRPr lang="en-US" altLang="zh-TW" b="1" dirty="0">
              <a:solidFill>
                <a:srgbClr val="FF0000"/>
              </a:solidFill>
            </a:endParaRPr>
          </a:p>
          <a:p>
            <a:r>
              <a:rPr lang="zh-TW" altLang="en-US" b="1" dirty="0">
                <a:solidFill>
                  <a:srgbClr val="FF0000"/>
                </a:solidFill>
              </a:rPr>
              <a:t>焦點要上首頁請附小圖</a:t>
            </a:r>
            <a:r>
              <a:rPr lang="en-US" altLang="zh-TW" b="1" dirty="0">
                <a:solidFill>
                  <a:srgbClr val="FF0000"/>
                </a:solidFill>
              </a:rPr>
              <a:t>(</a:t>
            </a:r>
            <a:r>
              <a:rPr lang="zh-TW" altLang="en-US" b="1" dirty="0">
                <a:solidFill>
                  <a:srgbClr val="FF0000"/>
                </a:solidFill>
              </a:rPr>
              <a:t>建議長</a:t>
            </a:r>
            <a:r>
              <a:rPr lang="en-US" altLang="zh-TW" b="1" dirty="0">
                <a:solidFill>
                  <a:srgbClr val="FF0000"/>
                </a:solidFill>
              </a:rPr>
              <a:t>400</a:t>
            </a:r>
            <a:r>
              <a:rPr lang="zh-TW" altLang="en-US" b="1" dirty="0">
                <a:solidFill>
                  <a:srgbClr val="FF0000"/>
                </a:solidFill>
              </a:rPr>
              <a:t>以下</a:t>
            </a:r>
            <a:r>
              <a:rPr lang="en-US" altLang="zh-TW" b="1" dirty="0">
                <a:solidFill>
                  <a:srgbClr val="FF0000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021193902"/>
      </p:ext>
    </p:extLst>
  </p:cSld>
  <p:clrMapOvr>
    <a:masterClrMapping/>
  </p:clrMapOvr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235</TotalTime>
  <Words>227</Words>
  <Application>Microsoft Office PowerPoint</Application>
  <PresentationFormat>寬螢幕</PresentationFormat>
  <Paragraphs>27</Paragraphs>
  <Slides>7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2" baseType="lpstr">
      <vt:lpstr>微軟正黑體</vt:lpstr>
      <vt:lpstr>Arial</vt:lpstr>
      <vt:lpstr>Trebuchet MS</vt:lpstr>
      <vt:lpstr>Wingdings 3</vt:lpstr>
      <vt:lpstr>多面向</vt:lpstr>
      <vt:lpstr>新增公告方式</vt:lpstr>
      <vt:lpstr>公告模組 點選公告模組→點選要發的公告分類→新增</vt:lpstr>
      <vt:lpstr>新增公告</vt:lpstr>
      <vt:lpstr>新增圖訊圖檔</vt:lpstr>
      <vt:lpstr>公告圖片-頁面佈局</vt:lpstr>
      <vt:lpstr>發布總網_1</vt:lpstr>
      <vt:lpstr>發布總網_2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圖書資訊中心 校務系統組 柯正一 職員</dc:creator>
  <cp:lastModifiedBy>圖書資訊中心 校務系統組 柯正一 職員</cp:lastModifiedBy>
  <cp:revision>12</cp:revision>
  <dcterms:created xsi:type="dcterms:W3CDTF">2020-10-13T05:40:43Z</dcterms:created>
  <dcterms:modified xsi:type="dcterms:W3CDTF">2020-10-15T02:54:58Z</dcterms:modified>
</cp:coreProperties>
</file>