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8" r:id="rId3"/>
    <p:sldId id="259" r:id="rId4"/>
    <p:sldId id="263" r:id="rId5"/>
    <p:sldId id="264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901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36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6286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277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7181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218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702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81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987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26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00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0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756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941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00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084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C6D6-C746-4953-905A-71D8CBB68AAF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4CF546-E6CD-45F7-AFE9-1443ED9D21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4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5CD323-45FD-4B3D-9ED7-3C16AB1F17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新增公告方式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A94A2F2-5195-459E-A617-F315F61442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726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B1531C-1F49-49CD-A7BE-AF0D6FBA0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公告模組</a:t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sz="2400" dirty="0">
                <a:solidFill>
                  <a:srgbClr val="FF0000"/>
                </a:solidFill>
              </a:rPr>
              <a:t>點選公告模組→點選要發的公告分類→新增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78CD3FA-5948-4C6B-94B4-8BD31A949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013194"/>
            <a:ext cx="8864543" cy="3992609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B3444A5F-8AC2-4F46-9863-8039A0BD76FE}"/>
              </a:ext>
            </a:extLst>
          </p:cNvPr>
          <p:cNvSpPr/>
          <p:nvPr/>
        </p:nvSpPr>
        <p:spPr>
          <a:xfrm>
            <a:off x="746620" y="3724712"/>
            <a:ext cx="998290" cy="4026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3029614-D264-4B41-9402-44E3DFEE8303}"/>
              </a:ext>
            </a:extLst>
          </p:cNvPr>
          <p:cNvSpPr/>
          <p:nvPr/>
        </p:nvSpPr>
        <p:spPr>
          <a:xfrm>
            <a:off x="2666901" y="4865615"/>
            <a:ext cx="998290" cy="4026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96A31CE-B34A-4614-BEB2-B2CB9A749DF9}"/>
              </a:ext>
            </a:extLst>
          </p:cNvPr>
          <p:cNvSpPr/>
          <p:nvPr/>
        </p:nvSpPr>
        <p:spPr>
          <a:xfrm>
            <a:off x="4814483" y="3322041"/>
            <a:ext cx="697084" cy="4026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80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>
            <a:extLst>
              <a:ext uri="{FF2B5EF4-FFF2-40B4-BE49-F238E27FC236}">
                <a16:creationId xmlns:a16="http://schemas.microsoft.com/office/drawing/2014/main" id="{C99B5C52-1070-4372-8F3F-F1F6961CF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96" y="1228024"/>
            <a:ext cx="8678486" cy="5020376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62229C6-0FAF-4213-861E-1F3E68017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新增公告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68BD4CE-8233-4C14-ACE8-97A1CE03D412}"/>
              </a:ext>
            </a:extLst>
          </p:cNvPr>
          <p:cNvSpPr txBox="1"/>
          <p:nvPr/>
        </p:nvSpPr>
        <p:spPr>
          <a:xfrm>
            <a:off x="1322092" y="2191268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打上公告標題名稱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95C1906-1DD0-4E53-8ED0-2852AE18CB28}"/>
              </a:ext>
            </a:extLst>
          </p:cNvPr>
          <p:cNvSpPr txBox="1"/>
          <p:nvPr/>
        </p:nvSpPr>
        <p:spPr>
          <a:xfrm>
            <a:off x="1322092" y="2546918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可以不用輸入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67879DE-248C-4D77-AA43-F63F8BB661B5}"/>
              </a:ext>
            </a:extLst>
          </p:cNvPr>
          <p:cNvSpPr txBox="1"/>
          <p:nvPr/>
        </p:nvSpPr>
        <p:spPr>
          <a:xfrm>
            <a:off x="4848932" y="2532467"/>
            <a:ext cx="3387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>
                <a:solidFill>
                  <a:srgbClr val="FF0000"/>
                </a:solidFill>
              </a:rPr>
              <a:t>※</a:t>
            </a:r>
            <a:r>
              <a:rPr lang="zh-TW" altLang="en-US" sz="1400" b="1" dirty="0">
                <a:solidFill>
                  <a:srgbClr val="FF0000"/>
                </a:solidFill>
              </a:rPr>
              <a:t>如果有連結，打開公告會直接轉到連結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739B4D83-496F-4A48-8F70-DA5A78616921}"/>
              </a:ext>
            </a:extLst>
          </p:cNvPr>
          <p:cNvSpPr txBox="1"/>
          <p:nvPr/>
        </p:nvSpPr>
        <p:spPr>
          <a:xfrm>
            <a:off x="746716" y="4182416"/>
            <a:ext cx="3773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可以選純文字公告，直接打在上面即可</a:t>
            </a:r>
            <a:endParaRPr lang="en-US" altLang="zh-TW" sz="1400" b="1" dirty="0">
              <a:solidFill>
                <a:srgbClr val="FF0000"/>
              </a:solidFill>
            </a:endParaRPr>
          </a:p>
          <a:p>
            <a:r>
              <a:rPr lang="zh-TW" altLang="en-US" sz="1400" b="1" dirty="0">
                <a:solidFill>
                  <a:srgbClr val="FF0000"/>
                </a:solidFill>
              </a:rPr>
              <a:t>如果要有顏色、超連結，則選</a:t>
            </a:r>
            <a:r>
              <a:rPr lang="en-US" altLang="zh-TW" sz="1400" b="1" dirty="0">
                <a:solidFill>
                  <a:srgbClr val="FF0000"/>
                </a:solidFill>
              </a:rPr>
              <a:t>HTML</a:t>
            </a:r>
            <a:r>
              <a:rPr lang="zh-TW" altLang="en-US" sz="1400" b="1" dirty="0">
                <a:solidFill>
                  <a:srgbClr val="FF0000"/>
                </a:solidFill>
              </a:rPr>
              <a:t>編輯</a:t>
            </a:r>
            <a:r>
              <a:rPr lang="en-US" altLang="zh-TW" sz="1400" b="1" dirty="0">
                <a:solidFill>
                  <a:srgbClr val="FF0000"/>
                </a:solidFill>
              </a:rPr>
              <a:t>/</a:t>
            </a:r>
            <a:r>
              <a:rPr lang="zh-TW" altLang="en-US" sz="1400" b="1" dirty="0">
                <a:solidFill>
                  <a:srgbClr val="FF0000"/>
                </a:solidFill>
              </a:rPr>
              <a:t>預覽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DB9FD46-F4BA-491C-B29B-B88BB19E24D0}"/>
              </a:ext>
            </a:extLst>
          </p:cNvPr>
          <p:cNvSpPr/>
          <p:nvPr/>
        </p:nvSpPr>
        <p:spPr>
          <a:xfrm>
            <a:off x="494213" y="3625430"/>
            <a:ext cx="2448836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D9F37D11-72AF-4390-BB87-EFE8349C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6398" y="4927601"/>
            <a:ext cx="2734057" cy="1695687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AFB35F97-E9C7-48A8-9203-432F2A3FBA79}"/>
              </a:ext>
            </a:extLst>
          </p:cNvPr>
          <p:cNvSpPr txBox="1"/>
          <p:nvPr/>
        </p:nvSpPr>
        <p:spPr>
          <a:xfrm>
            <a:off x="6344207" y="4008798"/>
            <a:ext cx="19800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>
                <a:solidFill>
                  <a:srgbClr val="FF0000"/>
                </a:solidFill>
              </a:rPr>
              <a:t>+</a:t>
            </a:r>
            <a:r>
              <a:rPr lang="zh-TW" altLang="en-US" sz="1400" b="1" dirty="0">
                <a:solidFill>
                  <a:srgbClr val="FF0000"/>
                </a:solidFill>
              </a:rPr>
              <a:t>選擇所屬公告模組</a:t>
            </a:r>
            <a:endParaRPr lang="en-US" altLang="zh-TW" sz="1400" b="1" dirty="0">
              <a:solidFill>
                <a:srgbClr val="FF0000"/>
              </a:solidFill>
            </a:endParaRPr>
          </a:p>
          <a:p>
            <a:r>
              <a:rPr lang="zh-TW" altLang="en-US" sz="1400" b="1" dirty="0">
                <a:solidFill>
                  <a:srgbClr val="FF0000"/>
                </a:solidFill>
              </a:rPr>
              <a:t>可以選擇放在網頁哪些</a:t>
            </a:r>
            <a:endParaRPr lang="en-US" altLang="zh-TW" sz="1400" b="1" dirty="0">
              <a:solidFill>
                <a:srgbClr val="FF0000"/>
              </a:solidFill>
            </a:endParaRPr>
          </a:p>
          <a:p>
            <a:r>
              <a:rPr lang="zh-TW" altLang="en-US" sz="1400" b="1" dirty="0">
                <a:solidFill>
                  <a:srgbClr val="FF0000"/>
                </a:solidFill>
              </a:rPr>
              <a:t>公告底下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B1E7E22-DA6E-4FEF-B7BB-80279F559405}"/>
              </a:ext>
            </a:extLst>
          </p:cNvPr>
          <p:cNvSpPr/>
          <p:nvPr/>
        </p:nvSpPr>
        <p:spPr>
          <a:xfrm>
            <a:off x="8324235" y="4942495"/>
            <a:ext cx="2646219" cy="16807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3FA2671-A951-4077-94EE-4ED78E2174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5154" y="3048450"/>
            <a:ext cx="2727526" cy="178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122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6480286-2EFB-4888-B5E7-E5385AD14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309787"/>
            <a:ext cx="8573696" cy="4829849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0DB1531C-1F49-49CD-A7BE-AF0D6FBA0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新增圖訊圖檔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3444A5F-8AC2-4F46-9863-8039A0BD76FE}"/>
              </a:ext>
            </a:extLst>
          </p:cNvPr>
          <p:cNvSpPr/>
          <p:nvPr/>
        </p:nvSpPr>
        <p:spPr>
          <a:xfrm>
            <a:off x="746619" y="3833682"/>
            <a:ext cx="8355435" cy="1320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96A31CE-B34A-4614-BEB2-B2CB9A749DF9}"/>
              </a:ext>
            </a:extLst>
          </p:cNvPr>
          <p:cNvSpPr/>
          <p:nvPr/>
        </p:nvSpPr>
        <p:spPr>
          <a:xfrm>
            <a:off x="746620" y="2063693"/>
            <a:ext cx="6618914" cy="15519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6FF4525-F20B-4551-BF9C-3B05C71D24A4}"/>
              </a:ext>
            </a:extLst>
          </p:cNvPr>
          <p:cNvSpPr txBox="1"/>
          <p:nvPr/>
        </p:nvSpPr>
        <p:spPr>
          <a:xfrm>
            <a:off x="2130491" y="2093714"/>
            <a:ext cx="2518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首頁焦點顯示的圖片就是小圖</a:t>
            </a:r>
            <a:endParaRPr lang="en-US" altLang="zh-TW" sz="1400" b="1" dirty="0">
              <a:solidFill>
                <a:srgbClr val="FF0000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9F0BEA07-CC4E-4166-87E9-30AAC76404E0}"/>
              </a:ext>
            </a:extLst>
          </p:cNvPr>
          <p:cNvSpPr txBox="1"/>
          <p:nvPr/>
        </p:nvSpPr>
        <p:spPr>
          <a:xfrm>
            <a:off x="1537439" y="4304773"/>
            <a:ext cx="3954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大圖是讓文章加入圖片的一種方式，放上圖片後</a:t>
            </a:r>
            <a:endParaRPr lang="en-US" altLang="zh-TW" sz="1400" b="1" dirty="0">
              <a:solidFill>
                <a:srgbClr val="FF0000"/>
              </a:solidFill>
            </a:endParaRPr>
          </a:p>
          <a:p>
            <a:r>
              <a:rPr lang="zh-TW" altLang="en-US" sz="1400" b="1" dirty="0">
                <a:solidFill>
                  <a:srgbClr val="FF0000"/>
                </a:solidFill>
              </a:rPr>
              <a:t>點選頁面佈局選擇呈現方式</a:t>
            </a:r>
            <a:r>
              <a:rPr lang="en-US" altLang="zh-TW" sz="1400" b="1" dirty="0">
                <a:solidFill>
                  <a:srgbClr val="FF0000"/>
                </a:solidFill>
              </a:rPr>
              <a:t>(</a:t>
            </a:r>
            <a:r>
              <a:rPr lang="zh-TW" altLang="en-US" sz="1400" b="1" dirty="0">
                <a:solidFill>
                  <a:srgbClr val="FF0000"/>
                </a:solidFill>
              </a:rPr>
              <a:t>下張投影片說明</a:t>
            </a:r>
            <a:r>
              <a:rPr lang="en-US" altLang="zh-TW" sz="1400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175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67B198FA-3686-4602-81E7-073615197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346" y="1270000"/>
            <a:ext cx="8554644" cy="4829849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0DB1531C-1F49-49CD-A7BE-AF0D6FBA0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公告圖片</a:t>
            </a:r>
            <a:r>
              <a:rPr lang="en-US" altLang="zh-TW" dirty="0">
                <a:solidFill>
                  <a:srgbClr val="FF0000"/>
                </a:solidFill>
              </a:rPr>
              <a:t>-</a:t>
            </a:r>
            <a:r>
              <a:rPr lang="zh-TW" altLang="en-US" dirty="0">
                <a:solidFill>
                  <a:srgbClr val="FF0000"/>
                </a:solidFill>
              </a:rPr>
              <a:t>頁面佈局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96A31CE-B34A-4614-BEB2-B2CB9A749DF9}"/>
              </a:ext>
            </a:extLst>
          </p:cNvPr>
          <p:cNvSpPr/>
          <p:nvPr/>
        </p:nvSpPr>
        <p:spPr>
          <a:xfrm>
            <a:off x="746619" y="2365375"/>
            <a:ext cx="7684317" cy="22485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9F0BEA07-CC4E-4166-87E9-30AAC76404E0}"/>
              </a:ext>
            </a:extLst>
          </p:cNvPr>
          <p:cNvSpPr txBox="1"/>
          <p:nvPr/>
        </p:nvSpPr>
        <p:spPr>
          <a:xfrm>
            <a:off x="1914943" y="3491904"/>
            <a:ext cx="35958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一般常用的是最後四種佈局，</a:t>
            </a:r>
            <a:endParaRPr lang="en-US" altLang="zh-TW" sz="1400" b="1" dirty="0">
              <a:solidFill>
                <a:srgbClr val="FF0000"/>
              </a:solidFill>
            </a:endParaRPr>
          </a:p>
          <a:p>
            <a:r>
              <a:rPr lang="zh-TW" altLang="en-US" sz="1400" b="1" dirty="0">
                <a:solidFill>
                  <a:srgbClr val="FF0000"/>
                </a:solidFill>
              </a:rPr>
              <a:t>這一二種是放在公告前或後，</a:t>
            </a:r>
            <a:endParaRPr lang="en-US" altLang="zh-TW" sz="1400" b="1" dirty="0">
              <a:solidFill>
                <a:srgbClr val="FF0000"/>
              </a:solidFill>
            </a:endParaRPr>
          </a:p>
          <a:p>
            <a:r>
              <a:rPr lang="zh-TW" altLang="en-US" sz="1400" b="1" dirty="0">
                <a:solidFill>
                  <a:srgbClr val="FF0000"/>
                </a:solidFill>
              </a:rPr>
              <a:t>第三四種是放多張照片的時候方便切換預覽</a:t>
            </a:r>
            <a:endParaRPr lang="en-US" altLang="zh-TW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03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C48486-1253-4E5A-9B9A-26E38CFB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發布總網</a:t>
            </a:r>
            <a:r>
              <a:rPr lang="en-US" altLang="zh-TW" dirty="0">
                <a:solidFill>
                  <a:srgbClr val="FF0000"/>
                </a:solidFill>
              </a:rPr>
              <a:t>_1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8B632DC-AE8A-4AE0-9014-356EEE062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639" y="1528506"/>
            <a:ext cx="8640381" cy="4925112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45AB5815-811F-4649-8616-53476CF469D4}"/>
              </a:ext>
            </a:extLst>
          </p:cNvPr>
          <p:cNvSpPr/>
          <p:nvPr/>
        </p:nvSpPr>
        <p:spPr>
          <a:xfrm>
            <a:off x="7255739" y="3500775"/>
            <a:ext cx="2676825" cy="710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8CDD35D-774E-4EBF-BB2C-780D21E12E4A}"/>
              </a:ext>
            </a:extLst>
          </p:cNvPr>
          <p:cNvSpPr txBox="1"/>
          <p:nvPr/>
        </p:nvSpPr>
        <p:spPr>
          <a:xfrm>
            <a:off x="6852236" y="3192998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選擇總網，點選</a:t>
            </a:r>
            <a:r>
              <a:rPr lang="en-US" altLang="zh-TW" sz="1400" b="1" dirty="0">
                <a:solidFill>
                  <a:srgbClr val="FF0000"/>
                </a:solidFill>
              </a:rPr>
              <a:t>【</a:t>
            </a:r>
            <a:r>
              <a:rPr lang="zh-TW" altLang="en-US" sz="1400" b="1" dirty="0">
                <a:solidFill>
                  <a:srgbClr val="FF0000"/>
                </a:solidFill>
              </a:rPr>
              <a:t>選擇所屬總網分類</a:t>
            </a:r>
            <a:r>
              <a:rPr lang="en-US" altLang="zh-TW" sz="1400" b="1" dirty="0">
                <a:solidFill>
                  <a:srgbClr val="FF0000"/>
                </a:solidFill>
              </a:rPr>
              <a:t>】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58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C48486-1253-4E5A-9B9A-26E38CFB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發布總網</a:t>
            </a:r>
            <a:r>
              <a:rPr lang="en-US" altLang="zh-TW" dirty="0">
                <a:solidFill>
                  <a:srgbClr val="FF0000"/>
                </a:solidFill>
              </a:rPr>
              <a:t>_2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960D2C8-A12E-42F6-874E-343E975B3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016" y="1270000"/>
            <a:ext cx="6466753" cy="3657601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B67CBFBA-3CF5-4D55-ACA3-1B6FDA6F9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6670" y="4383370"/>
            <a:ext cx="2734057" cy="2000529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E7C9F83-A560-44E9-B845-BD7E6C62F942}"/>
              </a:ext>
            </a:extLst>
          </p:cNvPr>
          <p:cNvSpPr/>
          <p:nvPr/>
        </p:nvSpPr>
        <p:spPr>
          <a:xfrm>
            <a:off x="551017" y="1880301"/>
            <a:ext cx="992558" cy="16514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0DC5CB6-328E-42D9-9193-F099FB2A1900}"/>
              </a:ext>
            </a:extLst>
          </p:cNvPr>
          <p:cNvSpPr/>
          <p:nvPr/>
        </p:nvSpPr>
        <p:spPr>
          <a:xfrm>
            <a:off x="7497101" y="4927601"/>
            <a:ext cx="2569687" cy="6426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37147B74-EE14-4EF7-BA92-736CA80EFC0D}"/>
              </a:ext>
            </a:extLst>
          </p:cNvPr>
          <p:cNvSpPr txBox="1"/>
          <p:nvPr/>
        </p:nvSpPr>
        <p:spPr>
          <a:xfrm>
            <a:off x="1607318" y="2283023"/>
            <a:ext cx="3368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勾選要發在學校首頁的位置</a:t>
            </a:r>
            <a:br>
              <a:rPr lang="en-US" altLang="zh-TW" sz="1400" b="1" dirty="0">
                <a:solidFill>
                  <a:srgbClr val="FF0000"/>
                </a:solidFill>
              </a:rPr>
            </a:br>
            <a:r>
              <a:rPr lang="en-US" altLang="zh-TW" sz="1400" b="1" dirty="0">
                <a:solidFill>
                  <a:srgbClr val="FF0000"/>
                </a:solidFill>
              </a:rPr>
              <a:t>(</a:t>
            </a:r>
            <a:r>
              <a:rPr lang="zh-TW" altLang="en-US" sz="1400" b="1" dirty="0">
                <a:solidFill>
                  <a:srgbClr val="FF0000"/>
                </a:solidFill>
              </a:rPr>
              <a:t>以前的方式是發布資訊現在改到這發布</a:t>
            </a:r>
            <a:r>
              <a:rPr lang="en-US" altLang="zh-TW" sz="1400" b="1" dirty="0">
                <a:solidFill>
                  <a:srgbClr val="FF0000"/>
                </a:solidFill>
              </a:rPr>
              <a:t>)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D21995F-A201-4EF5-B54F-604ECD3E2DA2}"/>
              </a:ext>
            </a:extLst>
          </p:cNvPr>
          <p:cNvSpPr txBox="1"/>
          <p:nvPr/>
        </p:nvSpPr>
        <p:spPr>
          <a:xfrm>
            <a:off x="7627703" y="3822542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這樣就完成發布到</a:t>
            </a:r>
            <a:endParaRPr lang="en-US" altLang="zh-TW" sz="1400" b="1" dirty="0">
              <a:solidFill>
                <a:srgbClr val="FF0000"/>
              </a:solidFill>
            </a:endParaRPr>
          </a:p>
          <a:p>
            <a:r>
              <a:rPr lang="zh-TW" altLang="en-US" sz="1400" b="1" dirty="0">
                <a:solidFill>
                  <a:srgbClr val="FF0000"/>
                </a:solidFill>
              </a:rPr>
              <a:t>學校總網的公告和焦點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4A288D04-8F96-41DF-81EA-6A4120DBD1BD}"/>
              </a:ext>
            </a:extLst>
          </p:cNvPr>
          <p:cNvSpPr txBox="1"/>
          <p:nvPr/>
        </p:nvSpPr>
        <p:spPr>
          <a:xfrm>
            <a:off x="2275528" y="5014302"/>
            <a:ext cx="4221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※</a:t>
            </a:r>
            <a:r>
              <a:rPr lang="zh-TW" altLang="en-US" b="1" dirty="0">
                <a:solidFill>
                  <a:srgbClr val="FF0000"/>
                </a:solidFill>
              </a:rPr>
              <a:t>附註：</a:t>
            </a:r>
            <a:endParaRPr lang="en-US" altLang="zh-TW" b="1" dirty="0">
              <a:solidFill>
                <a:srgbClr val="FF0000"/>
              </a:solidFill>
            </a:endParaRPr>
          </a:p>
          <a:p>
            <a:r>
              <a:rPr lang="zh-TW" altLang="en-US" b="1" dirty="0">
                <a:solidFill>
                  <a:srgbClr val="FF0000"/>
                </a:solidFill>
              </a:rPr>
              <a:t>焦點要上首頁請附小圖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建議長</a:t>
            </a:r>
            <a:r>
              <a:rPr lang="en-US" altLang="zh-TW" b="1" dirty="0">
                <a:solidFill>
                  <a:srgbClr val="FF0000"/>
                </a:solidFill>
              </a:rPr>
              <a:t>400</a:t>
            </a:r>
            <a:r>
              <a:rPr lang="zh-TW" altLang="en-US" b="1" dirty="0">
                <a:solidFill>
                  <a:srgbClr val="FF0000"/>
                </a:solidFill>
              </a:rPr>
              <a:t>以下</a:t>
            </a:r>
            <a:r>
              <a:rPr lang="en-US" altLang="zh-TW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119390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</TotalTime>
  <Words>227</Words>
  <Application>Microsoft Office PowerPoint</Application>
  <PresentationFormat>寬螢幕</PresentationFormat>
  <Paragraphs>27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微軟正黑體</vt:lpstr>
      <vt:lpstr>Arial</vt:lpstr>
      <vt:lpstr>Trebuchet MS</vt:lpstr>
      <vt:lpstr>Wingdings 3</vt:lpstr>
      <vt:lpstr>多面向</vt:lpstr>
      <vt:lpstr>新增公告方式</vt:lpstr>
      <vt:lpstr>公告模組 點選公告模組→點選要發的公告分類→新增</vt:lpstr>
      <vt:lpstr>新增公告</vt:lpstr>
      <vt:lpstr>新增圖訊圖檔</vt:lpstr>
      <vt:lpstr>公告圖片-頁面佈局</vt:lpstr>
      <vt:lpstr>發布總網_1</vt:lpstr>
      <vt:lpstr>發布總網_2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圖書資訊中心 校務系統組 柯正一 職員</dc:creator>
  <cp:lastModifiedBy>圖書資訊中心 校務系統組 柯正一 職員</cp:lastModifiedBy>
  <cp:revision>12</cp:revision>
  <dcterms:created xsi:type="dcterms:W3CDTF">2020-10-13T05:40:43Z</dcterms:created>
  <dcterms:modified xsi:type="dcterms:W3CDTF">2020-10-15T02:54:58Z</dcterms:modified>
</cp:coreProperties>
</file>